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66" r:id="rId15"/>
    <p:sldId id="273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arsayılan Bölüm" id="{5E47C79F-6564-48F4-A5F2-5600118489A9}">
          <p14:sldIdLst>
            <p14:sldId id="256"/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65"/>
            <p14:sldId id="267"/>
            <p14:sldId id="270"/>
            <p14:sldId id="271"/>
            <p14:sldId id="266"/>
            <p14:sldId id="273"/>
          </p14:sldIdLst>
        </p14:section>
        <p14:section name="Başlıksız Bölüm" id="{DB3DF34B-3AD7-4E0D-AE54-82C967BA3A52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66"/>
    <a:srgbClr val="FF66CC"/>
    <a:srgbClr val="33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6299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1873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8294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7747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4435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47327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1329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1640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7686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6859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8951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2F7AD-CEDC-4B94-B941-822DC6849A25}" type="datetimeFigureOut">
              <a:rPr lang="tr-TR" smtClean="0"/>
              <a:pPr/>
              <a:t>04.03.2024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8DE6F-A8EB-40B6-B3F4-7D00DEB92C3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407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09202" y="2007785"/>
            <a:ext cx="9144000" cy="2032855"/>
          </a:xfrm>
          <a:solidFill>
            <a:schemeClr val="bg1"/>
          </a:solidFill>
          <a:effectLst>
            <a:softEdge rad="127000"/>
          </a:effectLst>
        </p:spPr>
        <p:txBody>
          <a:bodyPr/>
          <a:lstStyle/>
          <a:p>
            <a:r>
              <a:rPr lang="tr-TR" b="1" dirty="0" smtClean="0">
                <a:latin typeface="Arial Rounded MT Bold" panose="020F0704030504030204" pitchFamily="34" charset="0"/>
              </a:rPr>
              <a:t>ÇATIŞMA ÇÖZME </a:t>
            </a:r>
            <a:r>
              <a:rPr lang="tr-TR" b="1" dirty="0" err="1" smtClean="0">
                <a:latin typeface="Arial Rounded MT Bold" panose="020F0704030504030204" pitchFamily="34" charset="0"/>
              </a:rPr>
              <a:t>BECERİLERi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524089" y="4649606"/>
            <a:ext cx="5167267" cy="1655762"/>
          </a:xfrm>
          <a:solidFill>
            <a:schemeClr val="bg1"/>
          </a:solidFill>
          <a:effectLst>
            <a:softEdge rad="127000"/>
          </a:effectLst>
        </p:spPr>
        <p:txBody>
          <a:bodyPr/>
          <a:lstStyle/>
          <a:p>
            <a:r>
              <a:rPr lang="tr-TR" b="1" dirty="0" smtClean="0">
                <a:latin typeface="Arial Rounded MT Bold" panose="020F0704030504030204" pitchFamily="34" charset="0"/>
              </a:rPr>
              <a:t>Hazırlayan</a:t>
            </a:r>
          </a:p>
          <a:p>
            <a:r>
              <a:rPr lang="tr-TR" b="1" dirty="0" smtClean="0">
                <a:latin typeface="Arial Rounded MT Bold" panose="020F0704030504030204" pitchFamily="34" charset="0"/>
              </a:rPr>
              <a:t>Recai AKDOĞAN</a:t>
            </a:r>
            <a:endParaRPr lang="tr-TR" b="1" dirty="0" smtClean="0">
              <a:latin typeface="Arial Rounded MT Bold" panose="020F0704030504030204" pitchFamily="34" charset="0"/>
            </a:endParaRPr>
          </a:p>
          <a:p>
            <a:r>
              <a:rPr lang="tr-TR" b="1" dirty="0" smtClean="0">
                <a:latin typeface="Arial Rounded MT Bold" panose="020F0704030504030204" pitchFamily="34" charset="0"/>
              </a:rPr>
              <a:t>Psikolojik Danışman</a:t>
            </a:r>
            <a:endParaRPr lang="tr-TR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48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827773"/>
            <a:ext cx="10515600" cy="5349190"/>
          </a:xfrm>
          <a:solidFill>
            <a:schemeClr val="bg1"/>
          </a:solidFill>
        </p:spPr>
        <p:txBody>
          <a:bodyPr/>
          <a:lstStyle/>
          <a:p>
            <a:r>
              <a:rPr lang="tr-TR" dirty="0" smtClean="0"/>
              <a:t>Yukarıdaki açıklamalardan da anlaşılacağı gibi, her stratejinin kullanılabileceği durum farklıdır.</a:t>
            </a:r>
          </a:p>
          <a:p>
            <a:r>
              <a:rPr lang="tr-TR" dirty="0" smtClean="0"/>
              <a:t> Anne baba olarak eşinizle ve özellikle çocuklarınızla ilişkilerinizde ortaya çıkan çatışmaları çözmek için en çok hangi stratejiyi kullanmaktasınız? </a:t>
            </a:r>
          </a:p>
          <a:p>
            <a:r>
              <a:rPr lang="tr-TR" dirty="0" smtClean="0"/>
              <a:t>Çatışma çözme stratejileri arasında sadece baykuş ile simgelenen yüzleşme ve işbirliği stratejisi ile her iki tarafın da kazançlı çıkacağı çözümler bulunabilir.  </a:t>
            </a:r>
          </a:p>
          <a:p>
            <a:r>
              <a:rPr lang="tr-TR" dirty="0" smtClean="0"/>
              <a:t>Diğer stratejiler kullanıldığında taraflardan en azından biri kaybeder, diğeri kazanır ya da her ikisi de kaybeder. O halde ailede çocuklara özellikle işbirliğine yönelik çatışma çözme yönteminin ve bu yöntemin gerektirdiği becerilerin öğretilmesi gerekmektedir.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78921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53340" y="311816"/>
            <a:ext cx="5486400" cy="1325563"/>
          </a:xfrm>
          <a:solidFill>
            <a:schemeClr val="bg1"/>
          </a:solidFill>
          <a:effectLst>
            <a:softEdge rad="63500"/>
          </a:effectLst>
        </p:spPr>
        <p:txBody>
          <a:bodyPr>
            <a:normAutofit fontScale="90000"/>
          </a:bodyPr>
          <a:lstStyle/>
          <a:p>
            <a:pPr algn="ctr"/>
            <a:r>
              <a:rPr lang="tr-TR">
                <a:latin typeface="Arial Rounded MT Bold" panose="020F0704030504030204" pitchFamily="34" charset="0"/>
              </a:rPr>
              <a:t/>
            </a:r>
            <a:br>
              <a:rPr lang="tr-TR">
                <a:latin typeface="Arial Rounded MT Bold" panose="020F0704030504030204" pitchFamily="34" charset="0"/>
              </a:rPr>
            </a:br>
            <a:r>
              <a:rPr lang="tr-TR" smtClean="0">
                <a:latin typeface="Arial Rounded MT Bold" panose="020F0704030504030204" pitchFamily="34" charset="0"/>
              </a:rPr>
              <a:t>ÇATIŞMA </a:t>
            </a:r>
            <a:r>
              <a:rPr lang="tr-TR">
                <a:latin typeface="Arial Rounded MT Bold" panose="020F0704030504030204" pitchFamily="34" charset="0"/>
              </a:rPr>
              <a:t>ÇÖZME YAKLAŞIMLARI </a:t>
            </a:r>
            <a:br>
              <a:rPr lang="tr-TR">
                <a:latin typeface="Arial Rounded MT Bold" panose="020F0704030504030204" pitchFamily="34" charset="0"/>
              </a:rPr>
            </a:br>
            <a:endParaRPr lang="tr-TR">
              <a:latin typeface="Arial Rounded MT Bold" panose="020F07040305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39454" y="1960685"/>
            <a:ext cx="3414346" cy="4216278"/>
          </a:xfrm>
        </p:spPr>
        <p:txBody>
          <a:bodyPr/>
          <a:lstStyle/>
          <a:p>
            <a:endParaRPr lang="tr-TR" smtClean="0"/>
          </a:p>
          <a:p>
            <a:endParaRPr lang="tr-TR"/>
          </a:p>
          <a:p>
            <a:endParaRPr lang="tr-TR" dirty="0"/>
          </a:p>
        </p:txBody>
      </p:sp>
      <p:sp>
        <p:nvSpPr>
          <p:cNvPr id="4" name="Bulut Belirtme Çizgisi 3"/>
          <p:cNvSpPr/>
          <p:nvPr/>
        </p:nvSpPr>
        <p:spPr>
          <a:xfrm>
            <a:off x="80596" y="1637379"/>
            <a:ext cx="3481754" cy="2307647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>
                <a:solidFill>
                  <a:schemeClr val="tx1"/>
                </a:solidFill>
                <a:latin typeface="Arial Rounded MT Bold" panose="020F0704030504030204" pitchFamily="34" charset="0"/>
              </a:rPr>
              <a:t>Duyguları Farketme Ve Kendini Tanıma</a:t>
            </a:r>
          </a:p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5" name="Bulut Belirtme Çizgisi 4"/>
          <p:cNvSpPr/>
          <p:nvPr/>
        </p:nvSpPr>
        <p:spPr>
          <a:xfrm>
            <a:off x="6137455" y="4068824"/>
            <a:ext cx="3268540" cy="2153382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>
                <a:solidFill>
                  <a:schemeClr val="tx1"/>
                </a:solidFill>
                <a:latin typeface="Arial Rounded MT Bold" panose="020F0704030504030204" pitchFamily="34" charset="0"/>
              </a:rPr>
              <a:t>Ben Dili</a:t>
            </a:r>
          </a:p>
        </p:txBody>
      </p:sp>
      <p:sp>
        <p:nvSpPr>
          <p:cNvPr id="6" name="Bulut Belirtme Çizgisi 5"/>
          <p:cNvSpPr/>
          <p:nvPr/>
        </p:nvSpPr>
        <p:spPr>
          <a:xfrm>
            <a:off x="8571000" y="1638510"/>
            <a:ext cx="3128596" cy="239168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Dinleme </a:t>
            </a:r>
            <a:r>
              <a:rPr lang="tr-TR">
                <a:solidFill>
                  <a:schemeClr val="tx1"/>
                </a:solidFill>
                <a:latin typeface="Arial Rounded MT Bold" panose="020F0704030504030204" pitchFamily="34" charset="0"/>
              </a:rPr>
              <a:t>Becerisi</a:t>
            </a:r>
          </a:p>
        </p:txBody>
      </p:sp>
      <p:sp>
        <p:nvSpPr>
          <p:cNvPr id="7" name="Bulut Belirtme Çizgisi 6"/>
          <p:cNvSpPr/>
          <p:nvPr/>
        </p:nvSpPr>
        <p:spPr>
          <a:xfrm>
            <a:off x="1910112" y="3938954"/>
            <a:ext cx="3650273" cy="223800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>
                <a:solidFill>
                  <a:schemeClr val="tx1"/>
                </a:solidFill>
                <a:latin typeface="Arial Rounded MT Bold" panose="020F0704030504030204" pitchFamily="34" charset="0"/>
              </a:rPr>
              <a:t>Empati</a:t>
            </a:r>
          </a:p>
        </p:txBody>
      </p:sp>
    </p:spTree>
    <p:extLst>
      <p:ext uri="{BB962C8B-B14F-4D97-AF65-F5344CB8AC3E}">
        <p14:creationId xmlns="" xmlns:p14="http://schemas.microsoft.com/office/powerpoint/2010/main" val="335171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507808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tr-TR" sz="3600" b="1" dirty="0">
                <a:latin typeface="Arial Rounded MT Bold" panose="020F0704030504030204" pitchFamily="34" charset="0"/>
              </a:rPr>
              <a:t>Etkili iletişim kurabilmek için iletişim engellerinden de </a:t>
            </a:r>
            <a:r>
              <a:rPr lang="tr-TR" sz="3600" b="1">
                <a:latin typeface="Arial Rounded MT Bold" panose="020F0704030504030204" pitchFamily="34" charset="0"/>
              </a:rPr>
              <a:t>kaçınmak </a:t>
            </a:r>
            <a:r>
              <a:rPr lang="tr-TR" sz="3600" b="1" smtClean="0">
                <a:latin typeface="Arial Rounded MT Bold" panose="020F0704030504030204" pitchFamily="34" charset="0"/>
              </a:rPr>
              <a:t>gerekir.</a:t>
            </a:r>
            <a:br>
              <a:rPr lang="tr-TR" sz="3600" b="1" smtClean="0">
                <a:latin typeface="Arial Rounded MT Bold" panose="020F0704030504030204" pitchFamily="34" charset="0"/>
              </a:rPr>
            </a:br>
            <a:r>
              <a:rPr lang="tr-TR" sz="3600" b="1" smtClean="0">
                <a:latin typeface="Arial Rounded MT Bold" panose="020F0704030504030204" pitchFamily="34" charset="0"/>
              </a:rPr>
              <a:t>Sıklıkla </a:t>
            </a:r>
            <a:r>
              <a:rPr lang="tr-TR" sz="3600" b="1" dirty="0">
                <a:latin typeface="Arial Rounded MT Bold" panose="020F0704030504030204" pitchFamily="34" charset="0"/>
              </a:rPr>
              <a:t>kullanılan iletişim engelleri;</a:t>
            </a:r>
          </a:p>
        </p:txBody>
      </p:sp>
      <p:sp>
        <p:nvSpPr>
          <p:cNvPr id="5" name="Çerçeve 4"/>
          <p:cNvSpPr/>
          <p:nvPr/>
        </p:nvSpPr>
        <p:spPr>
          <a:xfrm>
            <a:off x="981777" y="2358188"/>
            <a:ext cx="9249878" cy="3715353"/>
          </a:xfrm>
          <a:prstGeom prst="frame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76413" y="2752823"/>
            <a:ext cx="8518357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tr-TR"/>
              <a:t>1. Ahlak dersi vermek </a:t>
            </a:r>
          </a:p>
          <a:p>
            <a:r>
              <a:rPr lang="tr-TR"/>
              <a:t>2. Öğüt vermek, çözüm önerileri getirmek. </a:t>
            </a:r>
          </a:p>
          <a:p>
            <a:r>
              <a:rPr lang="tr-TR"/>
              <a:t>3. Yargılamak, eleştirmek, suçlamak.</a:t>
            </a:r>
          </a:p>
          <a:p>
            <a:r>
              <a:rPr lang="tr-TR"/>
              <a:t>4. Emir vermek, yönlendirmek. </a:t>
            </a:r>
          </a:p>
          <a:p>
            <a:r>
              <a:rPr lang="tr-TR"/>
              <a:t>5. Alay etmek, ad takmak. </a:t>
            </a:r>
          </a:p>
          <a:p>
            <a:r>
              <a:rPr lang="tr-TR"/>
              <a:t>6. Yorumlamak. </a:t>
            </a:r>
          </a:p>
          <a:p>
            <a:r>
              <a:rPr lang="tr-TR"/>
              <a:t>7. Övmek. </a:t>
            </a:r>
          </a:p>
          <a:p>
            <a:r>
              <a:rPr lang="tr-TR"/>
              <a:t>8. Konuyu saptırmak. </a:t>
            </a:r>
          </a:p>
          <a:p>
            <a:r>
              <a:rPr lang="tr-TR"/>
              <a:t>9. Sorgulamak. </a:t>
            </a:r>
          </a:p>
          <a:p>
            <a:r>
              <a:rPr lang="tr-TR"/>
              <a:t>10. Yorumlamak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9560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/>
              <a:t>ÇATIŞMA ÇÖZME EYLEM BASAMAKLARI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smtClean="0"/>
              <a:t>1</a:t>
            </a:r>
            <a:r>
              <a:rPr lang="tr-TR" dirty="0"/>
              <a:t>. Kızgınlığınızı kontrol </a:t>
            </a:r>
            <a:r>
              <a:rPr lang="tr-TR"/>
              <a:t>altına </a:t>
            </a:r>
            <a:r>
              <a:rPr lang="tr-TR" smtClean="0"/>
              <a:t>alın.</a:t>
            </a:r>
          </a:p>
          <a:p>
            <a:r>
              <a:rPr lang="tr-TR" smtClean="0"/>
              <a:t>2</a:t>
            </a:r>
            <a:r>
              <a:rPr lang="tr-TR" dirty="0"/>
              <a:t>. Karşı tarafa yaklaşmadan önce son bir kez </a:t>
            </a:r>
            <a:r>
              <a:rPr lang="tr-TR"/>
              <a:t>daha </a:t>
            </a:r>
            <a:r>
              <a:rPr lang="tr-TR" smtClean="0"/>
              <a:t>düşünün.</a:t>
            </a:r>
          </a:p>
          <a:p>
            <a:r>
              <a:rPr lang="tr-TR"/>
              <a:t>3. Olumlu bir hava </a:t>
            </a:r>
            <a:r>
              <a:rPr lang="tr-TR" smtClean="0"/>
              <a:t>oluşturun.</a:t>
            </a:r>
          </a:p>
          <a:p>
            <a:r>
              <a:rPr lang="tr-TR"/>
              <a:t>4. Problemi tartışarak </a:t>
            </a:r>
            <a:r>
              <a:rPr lang="tr-TR" smtClean="0"/>
              <a:t>tanımlayın.</a:t>
            </a:r>
          </a:p>
          <a:p>
            <a:r>
              <a:rPr lang="tr-TR"/>
              <a:t>5. Beyin fırtınası </a:t>
            </a:r>
            <a:r>
              <a:rPr lang="tr-TR" smtClean="0"/>
              <a:t>yapın.</a:t>
            </a:r>
          </a:p>
          <a:p>
            <a:r>
              <a:rPr lang="tr-TR" smtClean="0"/>
              <a:t>6</a:t>
            </a:r>
            <a:r>
              <a:rPr lang="tr-TR"/>
              <a:t>. Olası çözümleri </a:t>
            </a:r>
            <a:r>
              <a:rPr lang="tr-TR" smtClean="0"/>
              <a:t>değerlendirin.</a:t>
            </a:r>
          </a:p>
          <a:p>
            <a:r>
              <a:rPr lang="tr-TR" smtClean="0"/>
              <a:t>7</a:t>
            </a:r>
            <a:r>
              <a:rPr lang="tr-TR"/>
              <a:t>. Çözümlerin işlerliğini </a:t>
            </a:r>
            <a:r>
              <a:rPr lang="tr-TR" smtClean="0"/>
              <a:t>izleyin.</a:t>
            </a:r>
            <a:endParaRPr lang="tr-TR"/>
          </a:p>
          <a:p>
            <a:endParaRPr lang="tr-TR" smtClean="0"/>
          </a:p>
          <a:p>
            <a:endParaRPr lang="tr-TR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21718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 smtClean="0"/>
              <a:t>ANNE-BABAYA ÖNERİLER </a:t>
            </a:r>
          </a:p>
          <a:p>
            <a:pPr marL="0" indent="0">
              <a:buNone/>
            </a:pPr>
            <a:r>
              <a:rPr lang="tr-TR" dirty="0" smtClean="0"/>
              <a:t>1. Evinizde çatışmaların nasıl çözüldüğünü fark etmeye çalışın.</a:t>
            </a:r>
          </a:p>
          <a:p>
            <a:pPr marL="0" indent="0">
              <a:buNone/>
            </a:pPr>
            <a:r>
              <a:rPr lang="tr-TR" dirty="0" smtClean="0"/>
              <a:t>2. Çatışmaların nasıl çözüleceği konusunda ona model olun. </a:t>
            </a:r>
          </a:p>
          <a:p>
            <a:pPr marL="0" indent="0">
              <a:buNone/>
            </a:pPr>
            <a:r>
              <a:rPr lang="tr-TR" dirty="0" smtClean="0"/>
              <a:t>3. Çocuğunuzun çatışmalarını nasıl çözebileceğini aile ortamında paylaşın. </a:t>
            </a:r>
          </a:p>
          <a:p>
            <a:pPr marL="0" indent="0">
              <a:buNone/>
            </a:pPr>
            <a:r>
              <a:rPr lang="tr-TR" dirty="0" smtClean="0"/>
              <a:t>4. Eğer çocuk arkadaşlarının kendisiyle alay ettiğini, eşyalarını izinsiz aldıklarını ,okula gitmek istemediğini ,sık sık kavga ettiğini ve bir şey yapamadığını söylüyorsa çatışma çözme becerileri zayıf olabilir. </a:t>
            </a:r>
          </a:p>
          <a:p>
            <a:pPr marL="0" indent="0">
              <a:buNone/>
            </a:pPr>
            <a:r>
              <a:rPr lang="tr-TR" dirty="0" smtClean="0"/>
              <a:t>5. Çocuk bir sorunla karşılaştığında hemen ağlıyor yada bağırıyorsa okul psikolojik danışmanı ile görüşmekte yarar vardır. </a:t>
            </a:r>
          </a:p>
        </p:txBody>
      </p:sp>
    </p:spTree>
    <p:extLst>
      <p:ext uri="{BB962C8B-B14F-4D97-AF65-F5344CB8AC3E}">
        <p14:creationId xmlns="" xmlns:p14="http://schemas.microsoft.com/office/powerpoint/2010/main" val="36128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042" descr="e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8564" y="2714626"/>
            <a:ext cx="3849687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4 Metin kutusu"/>
          <p:cNvSpPr txBox="1">
            <a:spLocks noChangeArrowheads="1"/>
          </p:cNvSpPr>
          <p:nvPr/>
        </p:nvSpPr>
        <p:spPr bwMode="auto">
          <a:xfrm>
            <a:off x="3738564" y="4989956"/>
            <a:ext cx="5072063" cy="92333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tr-TR" dirty="0">
              <a:latin typeface="Comic Sans MS" pitchFamily="66" charset="0"/>
            </a:endParaRPr>
          </a:p>
          <a:p>
            <a:pPr algn="ctr"/>
            <a:r>
              <a:rPr lang="tr-TR" b="1" dirty="0" smtClean="0">
                <a:latin typeface="Comic Sans MS" pitchFamily="66" charset="0"/>
              </a:rPr>
              <a:t>Recai AKDOĞAN</a:t>
            </a:r>
            <a:endParaRPr lang="tr-TR" b="1" dirty="0" smtClean="0">
              <a:latin typeface="Comic Sans MS" pitchFamily="66" charset="0"/>
            </a:endParaRPr>
          </a:p>
          <a:p>
            <a:pPr algn="ctr"/>
            <a:r>
              <a:rPr lang="tr-TR" b="1" dirty="0" smtClean="0">
                <a:latin typeface="Comic Sans MS" pitchFamily="66" charset="0"/>
              </a:rPr>
              <a:t>Psikolojik Danışman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2452662" y="1142985"/>
            <a:ext cx="7143800" cy="76944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4400" smtClean="0">
                <a:latin typeface="Comic Sans MS" pitchFamily="66" charset="0"/>
              </a:rPr>
              <a:t>TEŞEKKÜR EDERİM.</a:t>
            </a:r>
            <a:endParaRPr lang="tr-TR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7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52244" y="3068515"/>
            <a:ext cx="8604739" cy="1851148"/>
          </a:xfrm>
          <a:solidFill>
            <a:schemeClr val="bg1"/>
          </a:solidFill>
        </p:spPr>
        <p:txBody>
          <a:bodyPr/>
          <a:lstStyle/>
          <a:p>
            <a:r>
              <a:rPr lang="tr-TR" smtClean="0">
                <a:solidFill>
                  <a:srgbClr val="C00000"/>
                </a:solidFill>
              </a:rPr>
              <a:t>Çatışma</a:t>
            </a:r>
            <a:r>
              <a:rPr lang="tr-TR" smtClean="0"/>
              <a:t>,en az iki taraf arasında;değer,fikir,ilgi ,algı vb.gibi durumlar yönünden farklılıklar olduğunda yaşanan her türlü gerilim,rekabet ve mücadelelerdir. </a:t>
            </a:r>
            <a:endParaRPr lang="tr-TR"/>
          </a:p>
        </p:txBody>
      </p:sp>
      <p:sp>
        <p:nvSpPr>
          <p:cNvPr id="5" name="Aşağı Şerit 4"/>
          <p:cNvSpPr/>
          <p:nvPr/>
        </p:nvSpPr>
        <p:spPr>
          <a:xfrm>
            <a:off x="2652344" y="539016"/>
            <a:ext cx="6614749" cy="1955188"/>
          </a:xfrm>
          <a:prstGeom prst="ribb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>
                <a:solidFill>
                  <a:schemeClr val="tx1"/>
                </a:solidFill>
                <a:latin typeface="Berlin Sans FB" panose="020E0602020502020306" pitchFamily="34" charset="0"/>
              </a:rPr>
              <a:t>ÇATIŞMA NEDİR?</a:t>
            </a:r>
          </a:p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438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5867" y="3754315"/>
            <a:ext cx="8627169" cy="1851148"/>
          </a:xfrm>
          <a:solidFill>
            <a:schemeClr val="bg1"/>
          </a:solidFill>
        </p:spPr>
        <p:txBody>
          <a:bodyPr/>
          <a:lstStyle/>
          <a:p>
            <a:endParaRPr lang="tr-TR" smtClean="0"/>
          </a:p>
          <a:p>
            <a:r>
              <a:rPr lang="tr-TR" smtClean="0"/>
              <a:t>Anlaşmazlıkları olan tarafların,başarılı bir sonuca ulaşmaK için yürüttükleri çalışma sürecidir.</a:t>
            </a:r>
            <a:endParaRPr lang="tr-TR"/>
          </a:p>
        </p:txBody>
      </p:sp>
      <p:sp>
        <p:nvSpPr>
          <p:cNvPr id="5" name="Aşağı Şerit 4"/>
          <p:cNvSpPr/>
          <p:nvPr/>
        </p:nvSpPr>
        <p:spPr>
          <a:xfrm>
            <a:off x="2634760" y="659423"/>
            <a:ext cx="6614749" cy="2285999"/>
          </a:xfrm>
          <a:prstGeom prst="ribb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>
                <a:solidFill>
                  <a:schemeClr val="tx1"/>
                </a:solidFill>
                <a:latin typeface="Berlin Sans FB" panose="020E0602020502020306" pitchFamily="34" charset="0"/>
              </a:rPr>
              <a:t>ÇATIŞMA </a:t>
            </a:r>
            <a:r>
              <a:rPr lang="tr-TR" sz="4000" smtClean="0">
                <a:solidFill>
                  <a:schemeClr val="tx1"/>
                </a:solidFill>
                <a:latin typeface="Berlin Sans FB" panose="020E0602020502020306" pitchFamily="34" charset="0"/>
              </a:rPr>
              <a:t>ÇÖZME NEDİR</a:t>
            </a:r>
            <a:r>
              <a:rPr lang="tr-TR" sz="4000">
                <a:solidFill>
                  <a:schemeClr val="tx1"/>
                </a:solidFill>
                <a:latin typeface="Berlin Sans FB" panose="020E0602020502020306" pitchFamily="34" charset="0"/>
              </a:rPr>
              <a:t>?</a:t>
            </a:r>
          </a:p>
          <a:p>
            <a:pPr algn="ctr"/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86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85520"/>
            <a:ext cx="10515600" cy="519144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İnsanlar çoğu zaman bir çatışma durumunda nasıl davrandıklarının farkında değillerdir.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Şu an kullanılan çatışma çözme stratejileri çocukluk dönemlerinde öğrenildiğine göre, bu gün de yeni ve daha etkili çatışma çözme stratejileri öğrenilebilir.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 İnsanların amaçlarına ve ilişkilerine ne ölçüde önem verdiklerine bağlı olarak başvurabilecekleri beş farklı çatışma çözme stratejisi tanımlanmıştır.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 smtClean="0"/>
              <a:t>Her biri bir hayvanla simgelenen bu beş farklı çatışma çözme stratejisini konuşacağız.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5800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3380" y="304165"/>
            <a:ext cx="6667500" cy="132556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Comic Sans MS" panose="030F0702030302020204" pitchFamily="66" charset="0"/>
              </a:rPr>
              <a:t>          KAPLUMBAĞA(KAÇINMA)</a:t>
            </a:r>
            <a:endParaRPr lang="tr-TR" b="1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0" y="2028824"/>
            <a:ext cx="10515600" cy="4656455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Kaplumbağa (Kaçınma): Kaplumbağalar çatışmadan kaçınmak için geri çekilirler. </a:t>
            </a:r>
            <a:r>
              <a:rPr lang="tr-TR" dirty="0"/>
              <a:t>Çatışmadan uzak durmak </a:t>
            </a:r>
            <a:r>
              <a:rPr lang="tr-TR" dirty="0" err="1"/>
              <a:t>içinçatışma</a:t>
            </a:r>
            <a:r>
              <a:rPr lang="tr-TR" dirty="0"/>
              <a:t> yaratan sorunlardan ya da kişilerden uzak durmayı </a:t>
            </a:r>
            <a:r>
              <a:rPr lang="tr-TR" dirty="0" err="1"/>
              <a:t>tercihederler</a:t>
            </a:r>
            <a:r>
              <a:rPr lang="tr-TR" dirty="0"/>
              <a:t>. Bu stratejiyi kullananlar için amacın ve ilişkilerin önemi </a:t>
            </a:r>
            <a:r>
              <a:rPr lang="tr-TR" dirty="0" smtClean="0"/>
              <a:t>yoktur.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  Kaplumbağa stratejisini şu durumlarda:</a:t>
            </a:r>
          </a:p>
          <a:p>
            <a:r>
              <a:rPr lang="tr-TR" dirty="0" smtClean="0"/>
              <a:t> Elde edilecek ödüller çok yüksek değilse ve kaybedeceğiniz bir şey yoksa (bu sizin için sadece bir deneyim olacaksa).</a:t>
            </a:r>
          </a:p>
          <a:p>
            <a:r>
              <a:rPr lang="tr-TR" dirty="0" smtClean="0"/>
              <a:t> Çatışmayı ele alacak zamanınız yoksa, </a:t>
            </a:r>
          </a:p>
          <a:p>
            <a:r>
              <a:rPr lang="tr-TR" dirty="0" smtClean="0"/>
              <a:t>Ortam uygun değilse (“şimdi yeri ve zamanı değil” diyorsanız).</a:t>
            </a:r>
          </a:p>
          <a:p>
            <a:r>
              <a:rPr lang="tr-TR" dirty="0" smtClean="0"/>
              <a:t>Daha önemli sorunların baskısını hissediyorsanız, </a:t>
            </a:r>
          </a:p>
          <a:p>
            <a:r>
              <a:rPr lang="tr-TR" dirty="0" smtClean="0"/>
              <a:t> Çıkarlarınızın gözetileceğine dair hiçbir umut ışığı göremiyorsanız,</a:t>
            </a:r>
          </a:p>
          <a:p>
            <a:r>
              <a:rPr lang="tr-TR" dirty="0" smtClean="0"/>
              <a:t>Çok öfkeli bir kişiyle karşı karşıya iseniz, </a:t>
            </a:r>
          </a:p>
          <a:p>
            <a:r>
              <a:rPr lang="tr-TR" dirty="0" smtClean="0"/>
              <a:t>Tam olarak hazır değilseniz, bilgi edinmeye ve düşünmeye ihtiyaç duyuyorsanız, </a:t>
            </a:r>
          </a:p>
          <a:p>
            <a:pPr marL="0" indent="0">
              <a:buNone/>
            </a:pPr>
            <a:r>
              <a:rPr lang="tr-TR" dirty="0" smtClean="0"/>
              <a:t> Duygusal olarak çok fazla yüklüyseniz ve çevrenizdeki diğer kişiler çatışmayı daha başarılı bir biçimde çözebileceklerse, kullanmak uygun olabilir. </a:t>
            </a:r>
          </a:p>
          <a:p>
            <a:pPr marL="0" indent="0">
              <a:buNone/>
            </a:pPr>
            <a:r>
              <a:rPr lang="tr-TR" dirty="0" smtClean="0">
                <a:latin typeface="Berlin Sans FB" panose="020E0602020502020306" pitchFamily="34" charset="0"/>
              </a:rPr>
              <a:t> </a:t>
            </a:r>
            <a:endParaRPr lang="tr-TR" dirty="0">
              <a:latin typeface="Berlin Sans FB" panose="020E0602020502020306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1" y="0"/>
            <a:ext cx="1676934" cy="19202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15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37760" y="395605"/>
            <a:ext cx="6416040" cy="1325563"/>
          </a:xfrm>
          <a:solidFill>
            <a:schemeClr val="bg1"/>
          </a:solidFill>
        </p:spPr>
        <p:txBody>
          <a:bodyPr/>
          <a:lstStyle/>
          <a:p>
            <a:r>
              <a:rPr lang="tr-TR" dirty="0" smtClean="0">
                <a:latin typeface="Comic Sans MS" panose="030F0702030302020204" pitchFamily="66" charset="0"/>
              </a:rPr>
              <a:t>OYUNCAK AYI(UYMA)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08505"/>
            <a:ext cx="10515600" cy="435133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Oyuncak ayı (Uyma): </a:t>
            </a:r>
            <a:r>
              <a:rPr lang="tr-TR" dirty="0"/>
              <a:t>Bu stratejiyi benimseyenler </a:t>
            </a:r>
            <a:r>
              <a:rPr lang="tr-TR" dirty="0" smtClean="0"/>
              <a:t>başkalarına sevimli </a:t>
            </a:r>
            <a:r>
              <a:rPr lang="tr-TR" dirty="0"/>
              <a:t>görünmek ve kabul görmek için çalışırlar. Bu kişiler </a:t>
            </a:r>
            <a:r>
              <a:rPr lang="tr-TR" dirty="0" smtClean="0"/>
              <a:t>için ilişkiler </a:t>
            </a:r>
            <a:r>
              <a:rPr lang="tr-TR" dirty="0"/>
              <a:t>çok önemli ancak amaç önemli değildir. Çatışmadan </a:t>
            </a:r>
            <a:r>
              <a:rPr lang="tr-TR" dirty="0" smtClean="0"/>
              <a:t>kaçmak için </a:t>
            </a:r>
            <a:r>
              <a:rPr lang="tr-TR" dirty="0"/>
              <a:t>kendi gereksinimlerinden vazgeçerler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 </a:t>
            </a:r>
            <a:r>
              <a:rPr lang="tr-TR" dirty="0" smtClean="0">
                <a:solidFill>
                  <a:srgbClr val="FF0000"/>
                </a:solidFill>
              </a:rPr>
              <a:t>Oyuncak ayı stratejisini şu durumlarda</a:t>
            </a:r>
            <a:r>
              <a:rPr lang="tr-TR" dirty="0" smtClean="0"/>
              <a:t>:</a:t>
            </a:r>
          </a:p>
          <a:p>
            <a:r>
              <a:rPr lang="tr-TR" dirty="0" smtClean="0"/>
              <a:t>  Sorun sizin için çok önemli değil; ama diğer kişi için çok önemliyse,</a:t>
            </a:r>
          </a:p>
          <a:p>
            <a:r>
              <a:rPr lang="tr-TR" dirty="0" smtClean="0"/>
              <a:t> Üzüleceğinizi ya da çok yıpranacağınızı hissettiğinizde, </a:t>
            </a:r>
          </a:p>
          <a:p>
            <a:r>
              <a:rPr lang="tr-TR" dirty="0" smtClean="0"/>
              <a:t>“Kazanamayacağınızı bildiğiniz” sürekli bir rekabet halinde olmak sizin için zararlı olacaksa, </a:t>
            </a:r>
          </a:p>
          <a:p>
            <a:r>
              <a:rPr lang="tr-TR" dirty="0" smtClean="0"/>
              <a:t> Mevcut uyumu (dengeleri) korumak çok önemliyse (“Şimdi zamanı değil” diyorsanız), kullanmak uygun olabilir.  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597" y="0"/>
            <a:ext cx="2737803" cy="1825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210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90720" y="365125"/>
            <a:ext cx="7345680" cy="1325563"/>
          </a:xfrm>
        </p:spPr>
        <p:txBody>
          <a:bodyPr/>
          <a:lstStyle/>
          <a:p>
            <a:r>
              <a:rPr lang="tr-TR" dirty="0" smtClean="0">
                <a:latin typeface="Comic Sans MS" panose="030F0702030302020204" pitchFamily="66" charset="0"/>
              </a:rPr>
              <a:t>KÖPEK BALIĞI             (GÜÇ KULLANMA)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Köpek balığı (Güç kullanma, rekabete girme)</a:t>
            </a:r>
            <a:r>
              <a:rPr lang="tr-TR" dirty="0" smtClean="0"/>
              <a:t>: Kendi amaçları çok önemli, ilişkileri ise önemsizdir. Bu nedenle kendi çözüm önerilerini kabul etmesi için, çatıştığı kişiyi zorlar ve karşısındaki kişi üzerinde güç kullanmayı dener. </a:t>
            </a:r>
          </a:p>
          <a:p>
            <a:r>
              <a:rPr lang="tr-TR" dirty="0" smtClean="0"/>
              <a:t>Köpek balığı stratejisini şu durumlarda:</a:t>
            </a:r>
          </a:p>
          <a:p>
            <a:r>
              <a:rPr lang="tr-TR" dirty="0" smtClean="0"/>
              <a:t> Kesinlikle haklı olduğunuzu bildiğinizde,</a:t>
            </a:r>
          </a:p>
          <a:p>
            <a:r>
              <a:rPr lang="tr-TR" dirty="0" smtClean="0"/>
              <a:t> Kısa süre içerisinde karar vermeniz gerektiğinde,</a:t>
            </a:r>
          </a:p>
          <a:p>
            <a:r>
              <a:rPr lang="tr-TR" dirty="0" smtClean="0"/>
              <a:t> Muhaliflerini ezen bir kişi ile karşılaştığınızda kullanmak uygun olabilir.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"/>
            <a:ext cx="3736016" cy="16906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026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Tilki (Uzlaşma):</a:t>
            </a:r>
            <a:r>
              <a:rPr lang="tr-TR" dirty="0" smtClean="0"/>
              <a:t> Orta derecede girişimcilik ve işbirliği içeren bu stratejiyi kullanan bir kişinin amacı, her iki tarafı da kısmen tatmin eden, karşılıklı olarak kabul edilebilir, uygun bazı çözümler bulmaktır.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Tilki stratejisini şu durumlarda:</a:t>
            </a:r>
          </a:p>
          <a:p>
            <a:r>
              <a:rPr lang="tr-TR" dirty="0" smtClean="0"/>
              <a:t>Karmaşık bir sorun için geçici bir   çözüme ulaşmak  gerekiyorsa, </a:t>
            </a:r>
          </a:p>
          <a:p>
            <a:r>
              <a:rPr lang="tr-TR" dirty="0" smtClean="0"/>
              <a:t>Önemli bir sorun için uygun çözümlere  </a:t>
            </a:r>
          </a:p>
          <a:p>
            <a:r>
              <a:rPr lang="tr-TR" dirty="0" smtClean="0"/>
              <a:t>Rekabet ya da işbirliği stratejilerinin sonuç vermediği durumlarda kullanmak uygun olabilir.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182880"/>
            <a:ext cx="2611120" cy="1562259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710622" y="501134"/>
            <a:ext cx="609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800" dirty="0" smtClean="0">
                <a:latin typeface="Comic Sans MS" panose="030F0702030302020204" pitchFamily="66" charset="0"/>
              </a:rPr>
              <a:t>TİLKİ (UZLAŞMA)</a:t>
            </a:r>
            <a:endParaRPr lang="tr-T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44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66720" y="385445"/>
            <a:ext cx="9077960" cy="1325563"/>
          </a:xfrm>
          <a:solidFill>
            <a:schemeClr val="bg1"/>
          </a:solidFill>
        </p:spPr>
        <p:txBody>
          <a:bodyPr/>
          <a:lstStyle/>
          <a:p>
            <a:r>
              <a:rPr lang="tr-TR" b="1" dirty="0" smtClean="0"/>
              <a:t>BAYKUŞ (YÜZLEŞME, İŞBİRLİĞİ YAPMA)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Baykuş (Yüzleşme, işbirliği yapma)</a:t>
            </a:r>
            <a:r>
              <a:rPr lang="tr-TR" dirty="0" smtClean="0"/>
              <a:t>:Baykuşlar hem amaçlarına hem de ilişkilerine çok önem verirler. </a:t>
            </a:r>
          </a:p>
          <a:p>
            <a:pPr marL="0" indent="0">
              <a:buNone/>
            </a:pPr>
            <a:r>
              <a:rPr lang="tr-TR" dirty="0" smtClean="0"/>
              <a:t>Çatışmaları, çözülmesi gereken sorunlar olarak görürler ve hem kendilerinin hem de diğer kişinin amaçlarına ulaşabileceği bir çözüm ararlar. </a:t>
            </a:r>
          </a:p>
          <a:p>
            <a:pPr marL="0" indent="0">
              <a:buNone/>
            </a:pPr>
            <a:r>
              <a:rPr lang="tr-TR" dirty="0" smtClean="0"/>
              <a:t>işbirliğine yönelik çatışma çözme yönteminin ve bu yöntemin gerektirdiği becerilerin öğretilmesi gerekmektedir.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 Baykuş stratejisini şu durumlarda: </a:t>
            </a:r>
          </a:p>
          <a:p>
            <a:r>
              <a:rPr lang="tr-TR" dirty="0" smtClean="0"/>
              <a:t>Başkasının yaşamı söz konusu olduğunda,</a:t>
            </a:r>
          </a:p>
          <a:p>
            <a:r>
              <a:rPr lang="tr-TR" dirty="0" smtClean="0"/>
              <a:t>Bütün sorumluluğu siz üstlenmek istemediğinizde, </a:t>
            </a:r>
          </a:p>
          <a:p>
            <a:r>
              <a:rPr lang="tr-TR" dirty="0" smtClean="0"/>
              <a:t>Arada büyük bir güven duygusu varsa,</a:t>
            </a:r>
          </a:p>
          <a:p>
            <a:r>
              <a:rPr lang="tr-TR" dirty="0" smtClean="0"/>
              <a:t>Diğer kişiden taahhüt elde etmek istediğinizde, </a:t>
            </a:r>
          </a:p>
          <a:p>
            <a:r>
              <a:rPr lang="tr-TR" dirty="0" smtClean="0"/>
              <a:t>Kin, husumet, vb. gibi yoğun duygularla uğraşmanız gerektiğinde kullanmak uygun olabilir.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259" b="11852"/>
          <a:stretch/>
        </p:blipFill>
        <p:spPr>
          <a:xfrm>
            <a:off x="497840" y="0"/>
            <a:ext cx="1971040" cy="17797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0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915</Words>
  <Application>Microsoft Office PowerPoint</Application>
  <PresentationFormat>Özel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Teması</vt:lpstr>
      <vt:lpstr>ÇATIŞMA ÇÖZME BECERİLERi</vt:lpstr>
      <vt:lpstr>Slayt 2</vt:lpstr>
      <vt:lpstr>Slayt 3</vt:lpstr>
      <vt:lpstr>Slayt 4</vt:lpstr>
      <vt:lpstr>          KAPLUMBAĞA(KAÇINMA)</vt:lpstr>
      <vt:lpstr>OYUNCAK AYI(UYMA)</vt:lpstr>
      <vt:lpstr>KÖPEK BALIĞI             (GÜÇ KULLANMA)</vt:lpstr>
      <vt:lpstr>Slayt 8</vt:lpstr>
      <vt:lpstr>BAYKUŞ (YÜZLEŞME, İŞBİRLİĞİ YAPMA)</vt:lpstr>
      <vt:lpstr>Slayt 10</vt:lpstr>
      <vt:lpstr> ÇATIŞMA ÇÖZME YAKLAŞIMLARI  </vt:lpstr>
      <vt:lpstr>Etkili iletişim kurabilmek için iletişim engellerinden de kaçınmak gerekir. Sıklıkla kullanılan iletişim engelleri;</vt:lpstr>
      <vt:lpstr>ÇATIŞMA ÇÖZME EYLEM BASAMAKLARI 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ÇATIŞMA ÇÖZME BECERİLERİ</dc:title>
  <dc:creator>DpnG</dc:creator>
  <cp:lastModifiedBy>PC</cp:lastModifiedBy>
  <cp:revision>29</cp:revision>
  <dcterms:created xsi:type="dcterms:W3CDTF">2024-02-26T08:43:47Z</dcterms:created>
  <dcterms:modified xsi:type="dcterms:W3CDTF">2024-03-04T05:51:16Z</dcterms:modified>
</cp:coreProperties>
</file>